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CC181EF-4DF9-4E6D-8707-4BCBF1F4CBB8}">
  <a:tblStyle styleId="{BCC181EF-4DF9-4E6D-8707-4BCBF1F4CBB8}" styleName="Table_0">
    <a:wholeTbl>
      <a:tcStyle>
        <a:tcBdr>
          <a:left>
            <a:ln cap="flat" cmpd="sng" w="19050">
              <a:solidFill>
                <a:srgbClr val="000000"/>
              </a:solidFill>
              <a:prstDash val="solid"/>
              <a:round/>
              <a:headEnd len="med" w="med" type="none"/>
              <a:tailEnd len="med" w="med" type="none"/>
            </a:ln>
          </a:left>
          <a:right>
            <a:ln cap="flat" cmpd="sng" w="19050">
              <a:solidFill>
                <a:srgbClr val="000000"/>
              </a:solidFill>
              <a:prstDash val="solid"/>
              <a:round/>
              <a:headEnd len="med" w="med" type="none"/>
              <a:tailEnd len="med" w="med" type="none"/>
            </a:ln>
          </a:right>
          <a:top>
            <a:ln cap="flat" cmpd="sng" w="19050">
              <a:solidFill>
                <a:srgbClr val="000000"/>
              </a:solidFill>
              <a:prstDash val="solid"/>
              <a:round/>
              <a:headEnd len="med" w="med" type="none"/>
              <a:tailEnd len="med" w="med" type="none"/>
            </a:ln>
          </a:top>
          <a:bottom>
            <a:ln cap="flat" cmpd="sng" w="19050">
              <a:solidFill>
                <a:srgbClr val="000000"/>
              </a:solidFill>
              <a:prstDash val="solid"/>
              <a:round/>
              <a:headEnd len="med" w="med" type="none"/>
              <a:tailEnd len="med" w="med" type="none"/>
            </a:ln>
          </a:bottom>
          <a:insideH>
            <a:ln cap="flat" cmpd="sng" w="19050">
              <a:solidFill>
                <a:srgbClr val="000000"/>
              </a:solidFill>
              <a:prstDash val="solid"/>
              <a:round/>
              <a:headEnd len="med" w="med" type="none"/>
              <a:tailEnd len="med" w="med" type="none"/>
            </a:ln>
          </a:insideH>
          <a:insideV>
            <a:ln cap="flat" cmpd="sng" w="19050">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regular.fntdata"/><Relationship Id="rId25" Type="http://schemas.openxmlformats.org/officeDocument/2006/relationships/font" Target="fonts/ProximaNova-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sz="750">
              <a:highlight>
                <a:srgbClr val="FFFFFF"/>
              </a:highlight>
            </a:endParaRP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None/>
            </a:pPr>
            <a:r>
              <a:rPr lang="en" sz="1400">
                <a:highlight>
                  <a:srgbClr val="FFFFFF"/>
                </a:highlight>
              </a:rPr>
              <a:t>this chocolate as it is said to be the world's most expensive bar.  </a:t>
            </a:r>
          </a:p>
          <a:p>
            <a:pPr lvl="0" rtl="0">
              <a:lnSpc>
                <a:spcPct val="115000"/>
              </a:lnSpc>
              <a:spcBef>
                <a:spcPts val="0"/>
              </a:spcBef>
              <a:buNone/>
            </a:pPr>
            <a:r>
              <a:rPr lang="en" sz="1400">
                <a:highlight>
                  <a:srgbClr val="FFFFFF"/>
                </a:highlight>
              </a:rPr>
              <a:t>To'ak chocolate, which translated to 'earth' and 'tree' in ancient Ecuadorian dialects, costs a $260 (£169) per bar.</a:t>
            </a:r>
          </a:p>
          <a:p>
            <a:pPr lvl="0" rtl="0">
              <a:lnSpc>
                <a:spcPct val="115000"/>
              </a:lnSpc>
              <a:spcBef>
                <a:spcPts val="0"/>
              </a:spcBef>
              <a:buNone/>
            </a:pPr>
            <a:r>
              <a:rPr lang="en" sz="1400">
                <a:highlight>
                  <a:srgbClr val="FFFFFF"/>
                </a:highlight>
              </a:rPr>
              <a:t>the handmade treat is surprisingly light, in fact it is so delicate that each bar weighs just 1.5 ounces.</a:t>
            </a:r>
          </a:p>
          <a:p>
            <a:pPr lvl="0" rtl="0">
              <a:lnSpc>
                <a:spcPct val="115000"/>
              </a:lnSpc>
              <a:spcBef>
                <a:spcPts val="0"/>
              </a:spcBef>
              <a:buNone/>
            </a:pPr>
            <a:r>
              <a:rPr lang="en" sz="1400">
                <a:highlight>
                  <a:srgbClr val="FFFFFF"/>
                </a:highlight>
              </a:rPr>
              <a:t>A shelled cacao bean is placed in the centre of each bar - this must fit perfectly and measure between 7mm and 8mm</a:t>
            </a:r>
          </a:p>
          <a:p>
            <a:pPr lvl="0" rtl="0">
              <a:lnSpc>
                <a:spcPct val="115000"/>
              </a:lnSpc>
              <a:spcBef>
                <a:spcPts val="0"/>
              </a:spcBef>
              <a:buNone/>
            </a:pPr>
            <a:r>
              <a:t/>
            </a:r>
            <a:endParaRPr sz="1400">
              <a:highlight>
                <a:srgbClr val="FFFFFF"/>
              </a:highlight>
            </a:endParaRPr>
          </a:p>
          <a:p>
            <a:pPr lvl="0" rtl="0">
              <a:lnSpc>
                <a:spcPct val="115000"/>
              </a:lnSpc>
              <a:spcBef>
                <a:spcPts val="0"/>
              </a:spcBef>
              <a:buNone/>
            </a:pPr>
            <a:r>
              <a:t/>
            </a:r>
            <a:endParaRPr sz="1400">
              <a:highlight>
                <a:srgbClr val="FFFFFF"/>
              </a:highlight>
            </a:endParaRP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highlight>
                  <a:srgbClr val="FFFFFF"/>
                </a:highlight>
              </a:rPr>
              <a:t>Rare cacao seeds are first harvested from the coast of Ecuador in order to create the chocolate bar </a:t>
            </a:r>
          </a:p>
          <a:p>
            <a:pPr lvl="0">
              <a:spcBef>
                <a:spcPts val="0"/>
              </a:spcBef>
              <a:buNone/>
            </a:pPr>
            <a:r>
              <a:rPr lang="en" sz="1400">
                <a:highlight>
                  <a:srgbClr val="FFFFFF"/>
                </a:highlight>
              </a:rPr>
              <a:t>95 per cent of chocolate is made using mass-produced beans, whereas their chocolate comes from the remaining five per cent, known as fine grade cacao.</a:t>
            </a: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highlight>
                  <a:srgbClr val="FFFFFF"/>
                </a:highlight>
              </a:rPr>
              <a:t>The chocolat coutains 81 per cent cacao mass and the rest sugar.</a:t>
            </a:r>
          </a:p>
          <a:p>
            <a:pPr lvl="0">
              <a:spcBef>
                <a:spcPts val="0"/>
              </a:spcBef>
              <a:buNone/>
            </a:pPr>
            <a:r>
              <a:rPr lang="en" sz="1400">
                <a:highlight>
                  <a:srgbClr val="FFFFFF"/>
                </a:highlight>
              </a:rPr>
              <a:t>To make this kind of chocolat bar it requires 36 steps before commercialization.</a:t>
            </a:r>
          </a:p>
          <a:p>
            <a:pPr lvl="0">
              <a:spcBef>
                <a:spcPts val="0"/>
              </a:spcBef>
              <a:buNone/>
            </a:pPr>
            <a:r>
              <a:t/>
            </a:r>
            <a:endParaRPr sz="1400">
              <a:highlight>
                <a:srgbClr val="FFFFFF"/>
              </a:highlight>
            </a:endParaRPr>
          </a:p>
          <a:p>
            <a:pPr lvl="0">
              <a:spcBef>
                <a:spcPts val="0"/>
              </a:spcBef>
              <a:buNone/>
            </a:pPr>
            <a:r>
              <a:rPr lang="en" sz="1400">
                <a:highlight>
                  <a:srgbClr val="FFFFFF"/>
                </a:highlight>
              </a:rPr>
              <a:t>It is eaten using wooden tongs, or tasting utensils, so that it is easier to perceive the chocolate's aroma on the nose.</a:t>
            </a:r>
          </a:p>
          <a:p>
            <a:pPr lvl="0">
              <a:spcBef>
                <a:spcPts val="0"/>
              </a:spcBef>
              <a:buNone/>
            </a:pPr>
            <a:r>
              <a:t/>
            </a:r>
            <a:endParaRPr sz="1400">
              <a:highlight>
                <a:srgbClr val="FFFFFF"/>
              </a:highlight>
            </a:endParaRP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highlight>
                  <a:srgbClr val="FFFFFF"/>
                </a:highlight>
              </a:rPr>
              <a:t>The chocolate bar is presented in a wooden gift box complete Arriba Appelation map and wooden tongs.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just">
              <a:lnSpc>
                <a:spcPct val="140000"/>
              </a:lnSpc>
              <a:spcBef>
                <a:spcPts val="1000"/>
              </a:spcBef>
              <a:buNone/>
            </a:pPr>
            <a:r>
              <a:rPr lang="en" sz="1200">
                <a:latin typeface="Helvetica Neue"/>
                <a:ea typeface="Helvetica Neue"/>
                <a:cs typeface="Helvetica Neue"/>
                <a:sym typeface="Helvetica Neue"/>
              </a:rPr>
              <a:t>1900BC Mesoamerica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01.png"/><Relationship Id="rId5"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BONZI CHOCOLATE</a:t>
            </a:r>
          </a:p>
        </p:txBody>
      </p:sp>
      <p:sp>
        <p:nvSpPr>
          <p:cNvPr id="60" name="Shape 60"/>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a:spcBef>
                <a:spcPts val="0"/>
              </a:spcBef>
              <a:buNone/>
            </a:pPr>
            <a:r>
              <a:rPr lang="en"/>
              <a:t>Made by : Rebecca &amp; Kye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t/>
            </a:r>
            <a:endParaRPr/>
          </a:p>
        </p:txBody>
      </p:sp>
      <p:pic>
        <p:nvPicPr>
          <p:cNvPr id="118" name="Shape 118"/>
          <p:cNvPicPr preferRelativeResize="0"/>
          <p:nvPr/>
        </p:nvPicPr>
        <p:blipFill>
          <a:blip r:embed="rId3">
            <a:alphaModFix/>
          </a:blip>
          <a:stretch>
            <a:fillRect/>
          </a:stretch>
        </p:blipFill>
        <p:spPr>
          <a:xfrm>
            <a:off x="685475" y="0"/>
            <a:ext cx="7884066" cy="5072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666750" y="1"/>
            <a:ext cx="7709742"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rPr lang="en"/>
              <a:t>MOST EXPENSIVE CHOCOLATE IN THE WORLD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876300" y="290512"/>
            <a:ext cx="7391400" cy="4562475"/>
          </a:xfrm>
          <a:prstGeom prst="rect">
            <a:avLst/>
          </a:prstGeom>
          <a:noFill/>
          <a:ln>
            <a:noFill/>
          </a:ln>
        </p:spPr>
      </p:pic>
      <p:sp>
        <p:nvSpPr>
          <p:cNvPr id="134" name="Shape 134"/>
          <p:cNvSpPr txBox="1"/>
          <p:nvPr/>
        </p:nvSpPr>
        <p:spPr>
          <a:xfrm>
            <a:off x="1106525" y="1070050"/>
            <a:ext cx="7003800" cy="8172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510450" y="2057400"/>
            <a:ext cx="8123100" cy="778800"/>
          </a:xfrm>
          <a:prstGeom prst="rect">
            <a:avLst/>
          </a:prstGeom>
        </p:spPr>
        <p:txBody>
          <a:bodyPr anchorCtr="0" anchor="b" bIns="91425" lIns="91425" rIns="91425" tIns="91425">
            <a:noAutofit/>
          </a:bodyPr>
          <a:lstStyle/>
          <a:p>
            <a:pPr lvl="0">
              <a:spcBef>
                <a:spcPts val="0"/>
              </a:spcBef>
              <a:buNone/>
            </a:pPr>
            <a:r>
              <a:t/>
            </a:r>
            <a:endParaRPr/>
          </a:p>
        </p:txBody>
      </p:sp>
      <p:pic>
        <p:nvPicPr>
          <p:cNvPr id="140" name="Shape 140"/>
          <p:cNvPicPr preferRelativeResize="0"/>
          <p:nvPr/>
        </p:nvPicPr>
        <p:blipFill>
          <a:blip r:embed="rId3">
            <a:alphaModFix/>
          </a:blip>
          <a:stretch>
            <a:fillRect/>
          </a:stretch>
        </p:blipFill>
        <p:spPr>
          <a:xfrm>
            <a:off x="1552575" y="432250"/>
            <a:ext cx="6038850" cy="402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1504950" y="838200"/>
            <a:ext cx="6134100" cy="346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510450" y="2057400"/>
            <a:ext cx="8123100" cy="778800"/>
          </a:xfrm>
          <a:prstGeom prst="rect">
            <a:avLst/>
          </a:prstGeom>
        </p:spPr>
        <p:txBody>
          <a:bodyPr anchorCtr="0" anchor="b" bIns="91425" lIns="91425" rIns="91425" tIns="91425">
            <a:noAutofit/>
          </a:bodyPr>
          <a:lstStyle/>
          <a:p>
            <a:pPr lvl="0">
              <a:spcBef>
                <a:spcPts val="0"/>
              </a:spcBef>
              <a:buNone/>
            </a:pPr>
            <a:r>
              <a:t/>
            </a:r>
            <a:endParaRPr/>
          </a:p>
        </p:txBody>
      </p:sp>
      <p:pic>
        <p:nvPicPr>
          <p:cNvPr id="151" name="Shape 151"/>
          <p:cNvPicPr preferRelativeResize="0"/>
          <p:nvPr/>
        </p:nvPicPr>
        <p:blipFill>
          <a:blip r:embed="rId3">
            <a:alphaModFix/>
          </a:blip>
          <a:stretch>
            <a:fillRect/>
          </a:stretch>
        </p:blipFill>
        <p:spPr>
          <a:xfrm>
            <a:off x="1547800" y="566725"/>
            <a:ext cx="6048375" cy="401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408375" y="189800"/>
            <a:ext cx="8123100" cy="778800"/>
          </a:xfrm>
          <a:prstGeom prst="rect">
            <a:avLst/>
          </a:prstGeom>
        </p:spPr>
        <p:txBody>
          <a:bodyPr anchorCtr="0" anchor="b" bIns="91425" lIns="91425" rIns="91425" tIns="91425">
            <a:noAutofit/>
          </a:bodyPr>
          <a:lstStyle/>
          <a:p>
            <a:pPr lvl="0">
              <a:spcBef>
                <a:spcPts val="0"/>
              </a:spcBef>
              <a:buNone/>
            </a:pPr>
            <a:r>
              <a:rPr lang="en"/>
              <a:t>Origins of Cacao</a:t>
            </a:r>
          </a:p>
        </p:txBody>
      </p:sp>
      <p:pic>
        <p:nvPicPr>
          <p:cNvPr id="66" name="Shape 66"/>
          <p:cNvPicPr preferRelativeResize="0"/>
          <p:nvPr/>
        </p:nvPicPr>
        <p:blipFill>
          <a:blip r:embed="rId3">
            <a:alphaModFix/>
          </a:blip>
          <a:stretch>
            <a:fillRect/>
          </a:stretch>
        </p:blipFill>
        <p:spPr>
          <a:xfrm>
            <a:off x="408375" y="1070650"/>
            <a:ext cx="6133249" cy="3802274"/>
          </a:xfrm>
          <a:prstGeom prst="rect">
            <a:avLst/>
          </a:prstGeom>
          <a:noFill/>
          <a:ln>
            <a:noFill/>
          </a:ln>
        </p:spPr>
      </p:pic>
      <p:sp>
        <p:nvSpPr>
          <p:cNvPr id="67" name="Shape 67"/>
          <p:cNvSpPr txBox="1"/>
          <p:nvPr/>
        </p:nvSpPr>
        <p:spPr>
          <a:xfrm>
            <a:off x="6827375" y="744975"/>
            <a:ext cx="2041200" cy="2377800"/>
          </a:xfrm>
          <a:prstGeom prst="rect">
            <a:avLst/>
          </a:prstGeom>
          <a:noFill/>
          <a:ln>
            <a:noFill/>
          </a:ln>
        </p:spPr>
        <p:txBody>
          <a:bodyPr anchorCtr="0" anchor="t" bIns="91425" lIns="91425" rIns="91425" tIns="91425">
            <a:noAutofit/>
          </a:bodyPr>
          <a:lstStyle/>
          <a:p>
            <a:pPr lvl="0" rtl="0" algn="just">
              <a:lnSpc>
                <a:spcPct val="170000"/>
              </a:lnSpc>
              <a:spcBef>
                <a:spcPts val="0"/>
              </a:spcBef>
              <a:spcAft>
                <a:spcPts val="800"/>
              </a:spcAft>
              <a:buNone/>
            </a:pPr>
            <a:r>
              <a:rPr lang="en" sz="1200">
                <a:solidFill>
                  <a:srgbClr val="FFFFFF"/>
                </a:solidFill>
                <a:latin typeface="Helvetica Neue"/>
                <a:ea typeface="Helvetica Neue"/>
                <a:cs typeface="Helvetica Neue"/>
                <a:sym typeface="Helvetica Neue"/>
              </a:rPr>
              <a:t>This region's </a:t>
            </a:r>
            <a:r>
              <a:rPr lang="en" sz="1200" u="sng">
                <a:solidFill>
                  <a:srgbClr val="FFFFFF"/>
                </a:solidFill>
                <a:latin typeface="Helvetica Neue"/>
                <a:ea typeface="Helvetica Neue"/>
                <a:cs typeface="Helvetica Neue"/>
                <a:sym typeface="Helvetica Neue"/>
              </a:rPr>
              <a:t>rich tropical rainforests</a:t>
            </a:r>
            <a:r>
              <a:rPr lang="en" sz="1200">
                <a:solidFill>
                  <a:srgbClr val="FFFFFF"/>
                </a:solidFill>
                <a:latin typeface="Helvetica Neue"/>
                <a:ea typeface="Helvetica Neue"/>
                <a:cs typeface="Helvetica Neue"/>
                <a:sym typeface="Helvetica Neue"/>
              </a:rPr>
              <a:t> are a primary centre of diversity and it is possible the cocoa tree grew here 10,000 to 15,000 years ago.</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439025" y="373500"/>
            <a:ext cx="8123100" cy="778800"/>
          </a:xfrm>
          <a:prstGeom prst="rect">
            <a:avLst/>
          </a:prstGeom>
        </p:spPr>
        <p:txBody>
          <a:bodyPr anchorCtr="0" anchor="b" bIns="91425" lIns="91425" rIns="91425" tIns="91425">
            <a:noAutofit/>
          </a:bodyPr>
          <a:lstStyle/>
          <a:p>
            <a:pPr lvl="0" rtl="0">
              <a:spcBef>
                <a:spcPts val="0"/>
              </a:spcBef>
              <a:buNone/>
            </a:pPr>
            <a:r>
              <a:rPr lang="en"/>
              <a:t>Harvest Season</a:t>
            </a:r>
          </a:p>
        </p:txBody>
      </p:sp>
      <p:graphicFrame>
        <p:nvGraphicFramePr>
          <p:cNvPr id="73" name="Shape 73"/>
          <p:cNvGraphicFramePr/>
          <p:nvPr/>
        </p:nvGraphicFramePr>
        <p:xfrm>
          <a:off x="4735475" y="657825"/>
          <a:ext cx="3000000" cy="3000000"/>
        </p:xfrm>
        <a:graphic>
          <a:graphicData uri="http://schemas.openxmlformats.org/drawingml/2006/table">
            <a:tbl>
              <a:tblPr>
                <a:noFill/>
                <a:tableStyleId>{BCC181EF-4DF9-4E6D-8707-4BCBF1F4CBB8}</a:tableStyleId>
              </a:tblPr>
              <a:tblGrid>
                <a:gridCol w="2382625"/>
                <a:gridCol w="983100"/>
                <a:gridCol w="896125"/>
              </a:tblGrid>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Country</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Main crop</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Mid crop</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Brazil</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Oct-Mar</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Jun-Sep</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Cameroon</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Sep-Feb</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May-Aug</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Colombia</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Apr-Jun</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Oct-Dec</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Congo, Democratic Republic</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Sep-Mar</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Apr-Sep</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Costa Rica</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Jul-Feb</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Mar-Jun</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Côte d'Ivoire</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Oct-Mar</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May-Aug</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Dominican Republic</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Apr-Jul</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Oct-Jan</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Ecuador</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Mar-Jun</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Dec-Jan</a:t>
                      </a:r>
                    </a:p>
                  </a:txBody>
                  <a:tcPr marT="63500" marB="63500" marR="63500" marL="63500">
                    <a:solidFill>
                      <a:srgbClr val="FFFFFF"/>
                    </a:solidFill>
                  </a:tcPr>
                </a:tc>
              </a:tr>
              <a:tr h="359150">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Ghana</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Sep-Mar</a:t>
                      </a:r>
                    </a:p>
                  </a:txBody>
                  <a:tcPr marT="63500" marB="63500" marR="63500" marL="63500">
                    <a:solidFill>
                      <a:srgbClr val="FFFFFF"/>
                    </a:solidFill>
                  </a:tcPr>
                </a:tc>
                <a:tc>
                  <a:txBody>
                    <a:bodyPr>
                      <a:noAutofit/>
                    </a:bodyPr>
                    <a:lstStyle/>
                    <a:p>
                      <a:pPr lvl="0" rtl="0" algn="just">
                        <a:lnSpc>
                          <a:spcPct val="140000"/>
                        </a:lnSpc>
                        <a:spcBef>
                          <a:spcPts val="1000"/>
                        </a:spcBef>
                        <a:buNone/>
                      </a:pPr>
                      <a:r>
                        <a:rPr lang="en" sz="800">
                          <a:highlight>
                            <a:srgbClr val="FFFEFE"/>
                          </a:highlight>
                          <a:latin typeface="Helvetica Neue"/>
                          <a:ea typeface="Helvetica Neue"/>
                          <a:cs typeface="Helvetica Neue"/>
                          <a:sym typeface="Helvetica Neue"/>
                        </a:rPr>
                        <a:t>May-Aug</a:t>
                      </a:r>
                    </a:p>
                  </a:txBody>
                  <a:tcPr marT="63500" marB="63500" marR="63500" marL="63500">
                    <a:solidFill>
                      <a:srgbClr val="FFFFFF"/>
                    </a:solidFill>
                  </a:tcPr>
                </a:tc>
              </a:tr>
            </a:tbl>
          </a:graphicData>
        </a:graphic>
      </p:graphicFrame>
      <p:sp>
        <p:nvSpPr>
          <p:cNvPr id="74" name="Shape 74"/>
          <p:cNvSpPr txBox="1"/>
          <p:nvPr/>
        </p:nvSpPr>
        <p:spPr>
          <a:xfrm>
            <a:off x="908950" y="1224625"/>
            <a:ext cx="3612000" cy="1887900"/>
          </a:xfrm>
          <a:prstGeom prst="rect">
            <a:avLst/>
          </a:prstGeom>
          <a:noFill/>
          <a:ln>
            <a:noFill/>
          </a:ln>
        </p:spPr>
        <p:txBody>
          <a:bodyPr anchorCtr="0" anchor="t" bIns="91425" lIns="91425" rIns="91425" tIns="91425">
            <a:noAutofit/>
          </a:bodyPr>
          <a:lstStyle/>
          <a:p>
            <a:pPr lvl="0" rtl="0" algn="just">
              <a:lnSpc>
                <a:spcPct val="140000"/>
              </a:lnSpc>
              <a:spcBef>
                <a:spcPts val="1000"/>
              </a:spcBef>
              <a:buNone/>
            </a:pPr>
            <a:r>
              <a:rPr b="1" lang="en" sz="1200">
                <a:solidFill>
                  <a:srgbClr val="FFFFFF"/>
                </a:solidFill>
                <a:latin typeface="Helvetica Neue"/>
                <a:ea typeface="Helvetica Neue"/>
                <a:cs typeface="Helvetica Neue"/>
                <a:sym typeface="Helvetica Neue"/>
              </a:rPr>
              <a:t>Key points</a:t>
            </a:r>
          </a:p>
          <a:p>
            <a:pPr lvl="0" rtl="0" algn="just">
              <a:lnSpc>
                <a:spcPct val="140000"/>
              </a:lnSpc>
              <a:spcBef>
                <a:spcPts val="1000"/>
              </a:spcBef>
              <a:buNone/>
            </a:pPr>
            <a:r>
              <a:rPr b="1" lang="en" sz="1200">
                <a:solidFill>
                  <a:srgbClr val="FF0000"/>
                </a:solidFill>
                <a:latin typeface="Helvetica Neue"/>
                <a:ea typeface="Helvetica Neue"/>
                <a:cs typeface="Helvetica Neue"/>
                <a:sym typeface="Helvetica Neue"/>
              </a:rPr>
              <a:t>・5-6months</a:t>
            </a:r>
          </a:p>
          <a:p>
            <a:pPr lvl="0" rtl="0" algn="just">
              <a:lnSpc>
                <a:spcPct val="140000"/>
              </a:lnSpc>
              <a:spcBef>
                <a:spcPts val="1000"/>
              </a:spcBef>
              <a:buNone/>
            </a:pPr>
            <a:r>
              <a:rPr b="1" lang="en" sz="1200">
                <a:solidFill>
                  <a:srgbClr val="FF0000"/>
                </a:solidFill>
                <a:latin typeface="Helvetica Neue"/>
                <a:ea typeface="Helvetica Neue"/>
                <a:cs typeface="Helvetica Neue"/>
                <a:sym typeface="Helvetica Neue"/>
              </a:rPr>
              <a:t>・twice per year</a:t>
            </a:r>
          </a:p>
          <a:p>
            <a:pPr lvl="0" rtl="0" algn="just">
              <a:lnSpc>
                <a:spcPct val="140000"/>
              </a:lnSpc>
              <a:spcBef>
                <a:spcPts val="1000"/>
              </a:spcBef>
              <a:buNone/>
            </a:pPr>
            <a:r>
              <a:rPr b="1" lang="en" sz="1200">
                <a:solidFill>
                  <a:srgbClr val="FF0000"/>
                </a:solidFill>
                <a:latin typeface="Helvetica Neue"/>
                <a:ea typeface="Helvetica Neue"/>
                <a:cs typeface="Helvetica Neue"/>
                <a:sym typeface="Helvetica Neue"/>
              </a:rPr>
              <a:t>・Many countries near the Equator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510450" y="291875"/>
            <a:ext cx="8123100" cy="778800"/>
          </a:xfrm>
          <a:prstGeom prst="rect">
            <a:avLst/>
          </a:prstGeom>
        </p:spPr>
        <p:txBody>
          <a:bodyPr anchorCtr="0" anchor="b" bIns="91425" lIns="91425" rIns="91425" tIns="91425">
            <a:noAutofit/>
          </a:bodyPr>
          <a:lstStyle/>
          <a:p>
            <a:pPr lvl="0" rtl="0">
              <a:spcBef>
                <a:spcPts val="0"/>
              </a:spcBef>
              <a:buNone/>
            </a:pPr>
            <a:r>
              <a:rPr lang="en"/>
              <a:t>Pricing of Cacao</a:t>
            </a:r>
          </a:p>
        </p:txBody>
      </p:sp>
      <p:sp>
        <p:nvSpPr>
          <p:cNvPr id="80" name="Shape 80"/>
          <p:cNvSpPr txBox="1"/>
          <p:nvPr/>
        </p:nvSpPr>
        <p:spPr>
          <a:xfrm>
            <a:off x="377775" y="1316500"/>
            <a:ext cx="4184100" cy="1561500"/>
          </a:xfrm>
          <a:prstGeom prst="rect">
            <a:avLst/>
          </a:prstGeom>
          <a:noFill/>
          <a:ln>
            <a:noFill/>
          </a:ln>
        </p:spPr>
        <p:txBody>
          <a:bodyPr anchorCtr="0" anchor="t" bIns="91425" lIns="91425" rIns="91425" tIns="91425">
            <a:noAutofit/>
          </a:bodyPr>
          <a:lstStyle/>
          <a:p>
            <a:pPr lvl="0" rtl="0" algn="just">
              <a:lnSpc>
                <a:spcPct val="140000"/>
              </a:lnSpc>
              <a:spcBef>
                <a:spcPts val="1000"/>
              </a:spcBef>
              <a:buNone/>
            </a:pPr>
            <a:r>
              <a:rPr lang="en" sz="1200">
                <a:solidFill>
                  <a:srgbClr val="FFFFFF"/>
                </a:solidFill>
                <a:latin typeface="Helvetica Neue"/>
                <a:ea typeface="Helvetica Neue"/>
                <a:cs typeface="Helvetica Neue"/>
                <a:sym typeface="Helvetica Neue"/>
              </a:rPr>
              <a:t>$2742.7 per kilogram</a:t>
            </a:r>
          </a:p>
          <a:p>
            <a:pPr lvl="0" rtl="0" algn="just">
              <a:lnSpc>
                <a:spcPct val="140000"/>
              </a:lnSpc>
              <a:spcBef>
                <a:spcPts val="1000"/>
              </a:spcBef>
              <a:buNone/>
            </a:pPr>
            <a:r>
              <a:rPr lang="en" sz="1200">
                <a:solidFill>
                  <a:srgbClr val="FFFFFF"/>
                </a:solidFill>
                <a:latin typeface="Helvetica Neue"/>
                <a:ea typeface="Helvetica Neue"/>
                <a:cs typeface="Helvetica Neue"/>
                <a:sym typeface="Helvetica Neue"/>
              </a:rPr>
              <a:t>2,797.87Cocoa beans, US$ per metric tonne</a:t>
            </a:r>
          </a:p>
          <a:p>
            <a:pPr indent="0" lvl="0" marL="63500" marR="63500" rtl="0" algn="just">
              <a:lnSpc>
                <a:spcPct val="140000"/>
              </a:lnSpc>
              <a:spcBef>
                <a:spcPts val="0"/>
              </a:spcBef>
              <a:spcAft>
                <a:spcPts val="800"/>
              </a:spcAft>
              <a:buNone/>
            </a:pPr>
            <a:r>
              <a:rPr lang="en" sz="1200">
                <a:solidFill>
                  <a:srgbClr val="FFFFFF"/>
                </a:solidFill>
                <a:latin typeface="Helvetica Neue"/>
                <a:ea typeface="Helvetica Neue"/>
                <a:cs typeface="Helvetica Neue"/>
                <a:sym typeface="Helvetica Neue"/>
              </a:rPr>
              <a:t>As of: Friday, September 30, 2016</a:t>
            </a:r>
          </a:p>
          <a:p>
            <a:pPr indent="0" lvl="0" marL="63500" marR="63500" rtl="0" algn="just">
              <a:lnSpc>
                <a:spcPct val="140000"/>
              </a:lnSpc>
              <a:spcBef>
                <a:spcPts val="0"/>
              </a:spcBef>
              <a:spcAft>
                <a:spcPts val="800"/>
              </a:spcAft>
              <a:buNone/>
            </a:pPr>
            <a:r>
              <a:rPr lang="en" sz="1200">
                <a:solidFill>
                  <a:srgbClr val="FFFFFF"/>
                </a:solidFill>
                <a:latin typeface="Helvetica Neue"/>
                <a:ea typeface="Helvetica Neue"/>
                <a:cs typeface="Helvetica Neue"/>
                <a:sym typeface="Helvetica Neue"/>
              </a:rPr>
              <a:t>Source: International Cocoa Organization</a:t>
            </a:r>
          </a:p>
        </p:txBody>
      </p:sp>
      <p:pic>
        <p:nvPicPr>
          <p:cNvPr id="81" name="Shape 81"/>
          <p:cNvPicPr preferRelativeResize="0"/>
          <p:nvPr/>
        </p:nvPicPr>
        <p:blipFill>
          <a:blip r:embed="rId3">
            <a:alphaModFix/>
          </a:blip>
          <a:stretch>
            <a:fillRect/>
          </a:stretch>
        </p:blipFill>
        <p:spPr>
          <a:xfrm>
            <a:off x="4328400" y="504825"/>
            <a:ext cx="4610100" cy="413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rPr lang="en"/>
              <a:t>Challenges for the farmer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nvSpPr>
        <p:spPr>
          <a:xfrm>
            <a:off x="1632900" y="3020750"/>
            <a:ext cx="5878200" cy="685800"/>
          </a:xfrm>
          <a:prstGeom prst="rect">
            <a:avLst/>
          </a:prstGeom>
          <a:noFill/>
          <a:ln>
            <a:noFill/>
          </a:ln>
        </p:spPr>
        <p:txBody>
          <a:bodyPr anchorCtr="0" anchor="t" bIns="91425" lIns="91425" rIns="91425" tIns="91425">
            <a:noAutofit/>
          </a:bodyPr>
          <a:lstStyle/>
          <a:p>
            <a:pPr lvl="0" rtl="0" algn="just">
              <a:lnSpc>
                <a:spcPct val="113793"/>
              </a:lnSpc>
              <a:spcBef>
                <a:spcPts val="0"/>
              </a:spcBef>
              <a:buNone/>
            </a:pPr>
            <a:r>
              <a:rPr b="1" lang="en" sz="1200">
                <a:solidFill>
                  <a:srgbClr val="FFFFFF"/>
                </a:solidFill>
                <a:latin typeface="Helvetica Neue"/>
                <a:ea typeface="Helvetica Neue"/>
                <a:cs typeface="Helvetica Neue"/>
                <a:sym typeface="Helvetica Neue"/>
              </a:rPr>
              <a:t>! Low Productivity</a:t>
            </a:r>
          </a:p>
          <a:p>
            <a:pPr lvl="0" rtl="0" algn="just">
              <a:lnSpc>
                <a:spcPct val="136363"/>
              </a:lnSpc>
              <a:spcBef>
                <a:spcPts val="0"/>
              </a:spcBef>
              <a:spcAft>
                <a:spcPts val="1100"/>
              </a:spcAft>
              <a:buNone/>
            </a:pPr>
            <a:r>
              <a:rPr lang="en" sz="1200">
                <a:solidFill>
                  <a:srgbClr val="FFFFFF"/>
                </a:solidFill>
                <a:latin typeface="Helvetica Neue"/>
                <a:ea typeface="Helvetica Neue"/>
                <a:cs typeface="Helvetica Neue"/>
                <a:sym typeface="Helvetica Neue"/>
              </a:rPr>
              <a:t>・Farmers often have limited knowledge of modern farming techniques and farm management skills as well as limited access to finance that would allow the purchase of input supplies and quality planting material. </a:t>
            </a:r>
          </a:p>
          <a:p>
            <a:pPr lvl="0" rtl="0" algn="just">
              <a:lnSpc>
                <a:spcPct val="136363"/>
              </a:lnSpc>
              <a:spcBef>
                <a:spcPts val="0"/>
              </a:spcBef>
              <a:spcAft>
                <a:spcPts val="1100"/>
              </a:spcAft>
              <a:buNone/>
            </a:pPr>
            <a:r>
              <a:rPr lang="en" sz="1200">
                <a:solidFill>
                  <a:srgbClr val="FFFFFF"/>
                </a:solidFill>
                <a:latin typeface="Helvetica Neue"/>
                <a:ea typeface="Helvetica Neue"/>
                <a:cs typeface="Helvetica Neue"/>
                <a:sym typeface="Helvetica Neue"/>
              </a:rPr>
              <a:t>・Aging trees, decline in soil fertility and pests and disease that attack cocoa trees.</a:t>
            </a:r>
          </a:p>
        </p:txBody>
      </p:sp>
      <p:pic>
        <p:nvPicPr>
          <p:cNvPr id="92" name="Shape 92"/>
          <p:cNvPicPr preferRelativeResize="0"/>
          <p:nvPr/>
        </p:nvPicPr>
        <p:blipFill>
          <a:blip r:embed="rId3">
            <a:alphaModFix/>
          </a:blip>
          <a:stretch>
            <a:fillRect/>
          </a:stretch>
        </p:blipFill>
        <p:spPr>
          <a:xfrm>
            <a:off x="152400" y="152400"/>
            <a:ext cx="2817349" cy="2817349"/>
          </a:xfrm>
          <a:prstGeom prst="rect">
            <a:avLst/>
          </a:prstGeom>
          <a:noFill/>
          <a:ln>
            <a:noFill/>
          </a:ln>
        </p:spPr>
      </p:pic>
      <p:pic>
        <p:nvPicPr>
          <p:cNvPr id="93" name="Shape 93"/>
          <p:cNvPicPr preferRelativeResize="0"/>
          <p:nvPr/>
        </p:nvPicPr>
        <p:blipFill>
          <a:blip r:embed="rId4">
            <a:alphaModFix/>
          </a:blip>
          <a:stretch>
            <a:fillRect/>
          </a:stretch>
        </p:blipFill>
        <p:spPr>
          <a:xfrm>
            <a:off x="3325575" y="152400"/>
            <a:ext cx="2817349" cy="2817349"/>
          </a:xfrm>
          <a:prstGeom prst="rect">
            <a:avLst/>
          </a:prstGeom>
          <a:noFill/>
          <a:ln>
            <a:noFill/>
          </a:ln>
        </p:spPr>
      </p:pic>
      <p:pic>
        <p:nvPicPr>
          <p:cNvPr id="94" name="Shape 94"/>
          <p:cNvPicPr preferRelativeResize="0"/>
          <p:nvPr/>
        </p:nvPicPr>
        <p:blipFill>
          <a:blip r:embed="rId5">
            <a:alphaModFix/>
          </a:blip>
          <a:stretch>
            <a:fillRect/>
          </a:stretch>
        </p:blipFill>
        <p:spPr>
          <a:xfrm>
            <a:off x="6284450" y="152400"/>
            <a:ext cx="2787055" cy="2817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nvSpPr>
        <p:spPr>
          <a:xfrm>
            <a:off x="1816575" y="3255500"/>
            <a:ext cx="5878200" cy="685800"/>
          </a:xfrm>
          <a:prstGeom prst="rect">
            <a:avLst/>
          </a:prstGeom>
          <a:noFill/>
          <a:ln>
            <a:noFill/>
          </a:ln>
        </p:spPr>
        <p:txBody>
          <a:bodyPr anchorCtr="0" anchor="t" bIns="91425" lIns="91425" rIns="91425" tIns="91425">
            <a:noAutofit/>
          </a:bodyPr>
          <a:lstStyle/>
          <a:p>
            <a:pPr lvl="0" rtl="0" algn="just">
              <a:lnSpc>
                <a:spcPct val="113793"/>
              </a:lnSpc>
              <a:spcBef>
                <a:spcPts val="0"/>
              </a:spcBef>
              <a:buNone/>
            </a:pPr>
            <a:r>
              <a:rPr b="1" lang="en" sz="1200">
                <a:solidFill>
                  <a:srgbClr val="FFFFFF"/>
                </a:solidFill>
                <a:latin typeface="Helvetica Neue"/>
                <a:ea typeface="Helvetica Neue"/>
                <a:cs typeface="Helvetica Neue"/>
                <a:sym typeface="Helvetica Neue"/>
              </a:rPr>
              <a:t>! Marketing Challenges</a:t>
            </a:r>
          </a:p>
          <a:p>
            <a:pPr lvl="0" rtl="0" algn="just">
              <a:lnSpc>
                <a:spcPct val="136363"/>
              </a:lnSpc>
              <a:spcBef>
                <a:spcPts val="0"/>
              </a:spcBef>
              <a:spcAft>
                <a:spcPts val="1100"/>
              </a:spcAft>
              <a:buNone/>
            </a:pPr>
            <a:r>
              <a:rPr lang="en" sz="1200">
                <a:solidFill>
                  <a:srgbClr val="FFFFFF"/>
                </a:solidFill>
                <a:latin typeface="Helvetica Neue"/>
                <a:ea typeface="Helvetica Neue"/>
                <a:cs typeface="Helvetica Neue"/>
                <a:sym typeface="Helvetica Neue"/>
              </a:rPr>
              <a:t>・The percentage of the world price that farmers receive varies significantly across regions. Reasons: regulatory environment, access to market information, the use of individual sales versus leveraging the power of group buying, understanding of cocoa quality requirements; and transportation costs.</a:t>
            </a:r>
          </a:p>
        </p:txBody>
      </p:sp>
      <p:pic>
        <p:nvPicPr>
          <p:cNvPr id="100" name="Shape 100"/>
          <p:cNvPicPr preferRelativeResize="0"/>
          <p:nvPr/>
        </p:nvPicPr>
        <p:blipFill>
          <a:blip r:embed="rId3">
            <a:alphaModFix/>
          </a:blip>
          <a:stretch>
            <a:fillRect/>
          </a:stretch>
        </p:blipFill>
        <p:spPr>
          <a:xfrm>
            <a:off x="646274" y="0"/>
            <a:ext cx="3415449" cy="3044824"/>
          </a:xfrm>
          <a:prstGeom prst="rect">
            <a:avLst/>
          </a:prstGeom>
          <a:noFill/>
          <a:ln>
            <a:noFill/>
          </a:ln>
        </p:spPr>
      </p:pic>
      <p:pic>
        <p:nvPicPr>
          <p:cNvPr id="101" name="Shape 101"/>
          <p:cNvPicPr preferRelativeResize="0"/>
          <p:nvPr/>
        </p:nvPicPr>
        <p:blipFill>
          <a:blip r:embed="rId4">
            <a:alphaModFix/>
          </a:blip>
          <a:stretch>
            <a:fillRect/>
          </a:stretch>
        </p:blipFill>
        <p:spPr>
          <a:xfrm>
            <a:off x="5040750" y="805924"/>
            <a:ext cx="3960379" cy="1588373"/>
          </a:xfrm>
          <a:prstGeom prst="rect">
            <a:avLst/>
          </a:prstGeom>
          <a:noFill/>
          <a:ln>
            <a:noFill/>
          </a:ln>
        </p:spPr>
      </p:pic>
      <p:sp>
        <p:nvSpPr>
          <p:cNvPr id="102" name="Shape 102"/>
          <p:cNvSpPr txBox="1"/>
          <p:nvPr/>
        </p:nvSpPr>
        <p:spPr>
          <a:xfrm>
            <a:off x="4235225" y="1326700"/>
            <a:ext cx="5878200" cy="685800"/>
          </a:xfrm>
          <a:prstGeom prst="rect">
            <a:avLst/>
          </a:prstGeom>
          <a:noFill/>
          <a:ln>
            <a:noFill/>
          </a:ln>
        </p:spPr>
        <p:txBody>
          <a:bodyPr anchorCtr="0" anchor="t" bIns="91425" lIns="91425" rIns="91425" tIns="91425">
            <a:noAutofit/>
          </a:bodyPr>
          <a:lstStyle/>
          <a:p>
            <a:pPr lvl="0">
              <a:spcBef>
                <a:spcPts val="0"/>
              </a:spcBef>
              <a:buNone/>
            </a:pPr>
            <a:r>
              <a:rPr lang="en">
                <a:solidFill>
                  <a:srgbClr val="FF0000"/>
                </a:solidFill>
              </a:rPr>
              <a:t>VS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rPr lang="en"/>
              <a:t>MOST EXPENSIVE CHOCOLATE IN THE WORLD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rPr lang="en"/>
              <a:t>MOST EXPENSIVE COFFEE IN THE WORLD</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